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92E5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059936" y="0"/>
            <a:ext cx="4069080" cy="91440"/>
          </a:xfrm>
          <a:prstGeom prst="rect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129016" y="0"/>
            <a:ext cx="4069080" cy="91440"/>
          </a:xfrm>
          <a:prstGeom prst="rect">
            <a:avLst/>
          </a:prstGeom>
          <a:solidFill>
            <a:srgbClr val="FFCD0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457200"/>
            <a:ext cx="81381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FCD0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APRESENTAÇÃO DA PLATAFORMA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58368" y="6473952"/>
            <a:ext cx="713232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B9CC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FNDCT em Movimento · protótipo de demonstração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0698480" y="6473952"/>
            <a:ext cx="82296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000" dirty="0">
                <a:solidFill>
                  <a:srgbClr val="B9CC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/ 20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8046720" y="914400"/>
            <a:ext cx="3291840" cy="3291840"/>
          </a:xfrm>
          <a:prstGeom prst="ellipse">
            <a:avLst/>
          </a:prstGeom>
          <a:solidFill>
            <a:srgbClr val="1351B4">
              <a:alpha val="8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418320" y="3108960"/>
            <a:ext cx="2011680" cy="2011680"/>
          </a:xfrm>
          <a:prstGeom prst="ellipse">
            <a:avLst/>
          </a:prstGeom>
          <a:solidFill>
            <a:srgbClr val="168821">
              <a:alpha val="9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498080" y="4251960"/>
            <a:ext cx="960120" cy="960120"/>
          </a:xfrm>
          <a:prstGeom prst="ellipse">
            <a:avLst/>
          </a:prstGeom>
          <a:solidFill>
            <a:srgbClr val="FFCD0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1097280"/>
            <a:ext cx="7452360" cy="124358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FNDCT em Movimento</a:t>
            </a:r>
            <a:endParaRPr lang="en-US" sz="4200" dirty="0"/>
          </a:p>
        </p:txBody>
      </p:sp>
      <p:sp>
        <p:nvSpPr>
          <p:cNvPr id="12" name="Text 10"/>
          <p:cNvSpPr/>
          <p:nvPr/>
        </p:nvSpPr>
        <p:spPr>
          <a:xfrm>
            <a:off x="658368" y="2523744"/>
            <a:ext cx="6537960" cy="15727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DC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Ciência que chega à vida. Relatório digital interativo sobre o Fundo Nacional de Desenvolvimento Científico e Tecnológico.</a:t>
            </a:r>
            <a:endParaRPr lang="en-US" sz="2100" dirty="0"/>
          </a:p>
        </p:txBody>
      </p:sp>
      <p:sp>
        <p:nvSpPr>
          <p:cNvPr id="13" name="Text 11"/>
          <p:cNvSpPr/>
          <p:nvPr/>
        </p:nvSpPr>
        <p:spPr>
          <a:xfrm>
            <a:off x="658368" y="5998464"/>
            <a:ext cx="10744200" cy="31089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b">
            <a:normAutofit/>
          </a:bodyPr>
          <a:lstStyle/>
          <a:p>
            <a:pPr indent="0" marL="0">
              <a:buNone/>
            </a:pPr>
            <a:r>
              <a:rPr lang="en-US" sz="1200" i="1" dirty="0">
                <a:solidFill>
                  <a:srgbClr val="C9D7E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Protótipo de demonstração. Casos e histórias são fictícios e o conteúdo aguarda validação. Não é o portal oficial do FNDCT, do MCTI, da Finep ou do CNPq.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059936" y="0"/>
            <a:ext cx="4069080" cy="91440"/>
          </a:xfrm>
          <a:prstGeom prst="rect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129016" y="0"/>
            <a:ext cx="4069080" cy="91440"/>
          </a:xfrm>
          <a:prstGeom prst="rect">
            <a:avLst/>
          </a:prstGeom>
          <a:solidFill>
            <a:srgbClr val="FFCD0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457200"/>
            <a:ext cx="81381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351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FUNCIONALIDADES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875520" y="457200"/>
            <a:ext cx="164592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5263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de 2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58368" y="6473952"/>
            <a:ext cx="713232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FNDCT em Movimento · protótipo de demonstração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0698480" y="6473952"/>
            <a:ext cx="82296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/ 20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58368" y="822960"/>
            <a:ext cx="10881360" cy="8595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092E5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que a pessoa usuária pode fazer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658368" y="1783080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1837944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298448" y="1764792"/>
            <a:ext cx="10241280" cy="758952"/>
          </a:xfrm>
          <a:prstGeom prst="rect">
            <a:avLst/>
          </a:prstGeom>
          <a:solidFill>
            <a:srgbClr val="EAF2F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600200" y="1892808"/>
            <a:ext cx="9491472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Buscar e filtrar casos, glossário e ecossistema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658368" y="2788920"/>
            <a:ext cx="438912" cy="438912"/>
          </a:xfrm>
          <a:prstGeom prst="ellipse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8368" y="2843784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1298448" y="2770632"/>
            <a:ext cx="10241280" cy="758952"/>
          </a:xfrm>
          <a:prstGeom prst="rect">
            <a:avLst/>
          </a:prstGeom>
          <a:solidFill>
            <a:srgbClr val="EAF6E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600200" y="2898648"/>
            <a:ext cx="9491472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Ler gráficos com tabela equivalente e resumo em texto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658368" y="3794760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58368" y="3849624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1298448" y="3776472"/>
            <a:ext cx="10241280" cy="758952"/>
          </a:xfrm>
          <a:prstGeom prst="rect">
            <a:avLst/>
          </a:prstGeom>
          <a:solidFill>
            <a:srgbClr val="EAF2F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600200" y="3904488"/>
            <a:ext cx="9491472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Exportar casos, indicadores, plano e fichas em CSV e JSON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658368" y="4800600"/>
            <a:ext cx="438912" cy="438912"/>
          </a:xfrm>
          <a:prstGeom prst="ellipse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8368" y="4855464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1298448" y="4782312"/>
            <a:ext cx="10241280" cy="758952"/>
          </a:xfrm>
          <a:prstGeom prst="rect">
            <a:avLst/>
          </a:prstGeom>
          <a:solidFill>
            <a:srgbClr val="EAF6E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600200" y="4910328"/>
            <a:ext cx="9491472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Ouvir a página pela voz do navegador, sem backend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059936" y="0"/>
            <a:ext cx="4069080" cy="91440"/>
          </a:xfrm>
          <a:prstGeom prst="rect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129016" y="0"/>
            <a:ext cx="4069080" cy="91440"/>
          </a:xfrm>
          <a:prstGeom prst="rect">
            <a:avLst/>
          </a:prstGeom>
          <a:solidFill>
            <a:srgbClr val="FFCD0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457200"/>
            <a:ext cx="81381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351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FUNCIONALIDADES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875520" y="457200"/>
            <a:ext cx="164592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5263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de 2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58368" y="6473952"/>
            <a:ext cx="713232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FNDCT em Movimento · protótipo de demonstração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0698480" y="6473952"/>
            <a:ext cx="82296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 / 20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58368" y="822960"/>
            <a:ext cx="10881360" cy="8595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092E5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que a pessoa usuária pode fazer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658368" y="1783080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1837944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298448" y="1764792"/>
            <a:ext cx="10241280" cy="758952"/>
          </a:xfrm>
          <a:prstGeom prst="rect">
            <a:avLst/>
          </a:prstGeom>
          <a:solidFill>
            <a:srgbClr val="EAF2F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600200" y="1892808"/>
            <a:ext cx="9491472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Compartilhar resumos confiáveis por WhatsApp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658368" y="2788920"/>
            <a:ext cx="438912" cy="438912"/>
          </a:xfrm>
          <a:prstGeom prst="ellipse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8368" y="2843784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1298448" y="2770632"/>
            <a:ext cx="10241280" cy="758952"/>
          </a:xfrm>
          <a:prstGeom prst="rect">
            <a:avLst/>
          </a:prstGeom>
          <a:solidFill>
            <a:srgbClr val="EAF6E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600200" y="2898648"/>
            <a:ext cx="9491472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Usar o hub de conexões: perfil, busca em linguagem natural e matching por IA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658368" y="3794760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58368" y="3849624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1298448" y="3776472"/>
            <a:ext cx="10241280" cy="758952"/>
          </a:xfrm>
          <a:prstGeom prst="rect">
            <a:avLst/>
          </a:prstGeom>
          <a:solidFill>
            <a:srgbClr val="EAF2F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600200" y="3904488"/>
            <a:ext cx="9491472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Guardar favoritos, comparar registros e exportar dossiê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658368" y="4800600"/>
            <a:ext cx="438912" cy="438912"/>
          </a:xfrm>
          <a:prstGeom prst="ellipse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8368" y="4855464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1298448" y="4782312"/>
            <a:ext cx="10241280" cy="758952"/>
          </a:xfrm>
          <a:prstGeom prst="rect">
            <a:avLst/>
          </a:prstGeom>
          <a:solidFill>
            <a:srgbClr val="EAF6E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600200" y="4910328"/>
            <a:ext cx="9491472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Navegar por trilha, menu agrupado e versão para impressão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059936" y="0"/>
            <a:ext cx="4069080" cy="91440"/>
          </a:xfrm>
          <a:prstGeom prst="rect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129016" y="0"/>
            <a:ext cx="4069080" cy="91440"/>
          </a:xfrm>
          <a:prstGeom prst="rect">
            <a:avLst/>
          </a:prstGeom>
          <a:solidFill>
            <a:srgbClr val="FFCD0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457200"/>
            <a:ext cx="81381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351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COMO NAVEGAR NO MVP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875520" y="457200"/>
            <a:ext cx="164592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5263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de 2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58368" y="6473952"/>
            <a:ext cx="713232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FNDCT em Movimento · protótipo de demonstração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0698480" y="6473952"/>
            <a:ext cx="82296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 / 20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58368" y="822960"/>
            <a:ext cx="10881360" cy="8595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092E5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Um percurso sugerido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658368" y="1783080"/>
            <a:ext cx="3417722" cy="3977640"/>
          </a:xfrm>
          <a:prstGeom prst="rect">
            <a:avLst/>
          </a:prstGeom>
          <a:solidFill>
            <a:srgbClr val="EAF2FC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50976" y="2084832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50976" y="2139696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950976" y="2788920"/>
            <a:ext cx="2832506" cy="7498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Comece pela capa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950976" y="3566160"/>
            <a:ext cx="2832506" cy="18470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Home é curta e traz o Mapa do relatório, com um cartão por grupo temático.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386986" y="1783080"/>
            <a:ext cx="3417722" cy="3977640"/>
          </a:xfrm>
          <a:prstGeom prst="rect">
            <a:avLst/>
          </a:prstGeom>
          <a:solidFill>
            <a:srgbClr val="EAF6EC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679594" y="2084832"/>
            <a:ext cx="438912" cy="438912"/>
          </a:xfrm>
          <a:prstGeom prst="ellipse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679594" y="2139696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679594" y="2788920"/>
            <a:ext cx="2832506" cy="7498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Entenda o fundo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4679594" y="3566160"/>
            <a:ext cx="2832506" cy="18470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Vá a O FNDCT e Como funciona para a explicação em linguagem simples e os três passos.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8115605" y="1783080"/>
            <a:ext cx="3417722" cy="3977640"/>
          </a:xfrm>
          <a:prstGeom prst="rect">
            <a:avLst/>
          </a:prstGeom>
          <a:solidFill>
            <a:srgbClr val="EAF2FC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408213" y="2084832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408213" y="2139696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8408213" y="2788920"/>
            <a:ext cx="2832506" cy="7498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Veja resultados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8408213" y="3566160"/>
            <a:ext cx="2832506" cy="18470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Percorra Casos e Histórias; cada ficha mostra o que mudou e o limite de atribuição.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658368" y="5998464"/>
            <a:ext cx="10744200" cy="31089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b">
            <a:normAutofit/>
          </a:bodyPr>
          <a:lstStyle/>
          <a:p>
            <a:pPr indent="0" marL="0">
              <a:buNone/>
            </a:pPr>
            <a:r>
              <a:rPr lang="en-US" sz="1200" i="1" dirty="0">
                <a:solidFill>
                  <a:srgbClr val="5263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Atalhos: o botão Ouvir página está no topo; a trilha de navegação indica sempre o grupo atual.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059936" y="0"/>
            <a:ext cx="4069080" cy="91440"/>
          </a:xfrm>
          <a:prstGeom prst="rect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129016" y="0"/>
            <a:ext cx="4069080" cy="91440"/>
          </a:xfrm>
          <a:prstGeom prst="rect">
            <a:avLst/>
          </a:prstGeom>
          <a:solidFill>
            <a:srgbClr val="FFCD0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457200"/>
            <a:ext cx="81381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351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COMO NAVEGAR NO MVP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875520" y="457200"/>
            <a:ext cx="164592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5263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de 2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58368" y="6473952"/>
            <a:ext cx="713232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FNDCT em Movimento · protótipo de demonstração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0698480" y="6473952"/>
            <a:ext cx="82296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 / 20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58368" y="822960"/>
            <a:ext cx="10881360" cy="8595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092E5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Um percurso sugerido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658368" y="1783080"/>
            <a:ext cx="5282032" cy="3977640"/>
          </a:xfrm>
          <a:prstGeom prst="rect">
            <a:avLst/>
          </a:prstGeom>
          <a:solidFill>
            <a:srgbClr val="EAF2FC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50976" y="2084832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50976" y="2139696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950976" y="2788920"/>
            <a:ext cx="4696816" cy="7498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Verifique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950976" y="3566160"/>
            <a:ext cx="4696816" cy="18470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Dados, Glossário e Sobre para checar fontes, termos e método.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6251296" y="1783080"/>
            <a:ext cx="5282032" cy="3977640"/>
          </a:xfrm>
          <a:prstGeom prst="rect">
            <a:avLst/>
          </a:prstGeom>
          <a:solidFill>
            <a:srgbClr val="EAF6EC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543904" y="2084832"/>
            <a:ext cx="438912" cy="438912"/>
          </a:xfrm>
          <a:prstGeom prst="ellipse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43904" y="2139696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543904" y="2788920"/>
            <a:ext cx="4696816" cy="7498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Explore a continuidade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6543904" y="3566160"/>
            <a:ext cx="4696816" cy="18470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Continuidade, Conexões e Ecossistema mostram a ciência como política de Estado.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58368" y="5998464"/>
            <a:ext cx="10744200" cy="31089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b">
            <a:normAutofit/>
          </a:bodyPr>
          <a:lstStyle/>
          <a:p>
            <a:pPr indent="0" marL="0">
              <a:buNone/>
            </a:pPr>
            <a:r>
              <a:rPr lang="en-US" sz="1200" i="1" dirty="0">
                <a:solidFill>
                  <a:srgbClr val="5263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Atalhos: o botão Ouvir página está no topo; a trilha de navegação indica sempre o grupo atual.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059936" y="0"/>
            <a:ext cx="4069080" cy="91440"/>
          </a:xfrm>
          <a:prstGeom prst="rect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129016" y="0"/>
            <a:ext cx="4069080" cy="91440"/>
          </a:xfrm>
          <a:prstGeom prst="rect">
            <a:avLst/>
          </a:prstGeom>
          <a:solidFill>
            <a:srgbClr val="FFCD0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457200"/>
            <a:ext cx="81381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351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CONTEÚDO DEMONSTRATIVO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58368" y="6473952"/>
            <a:ext cx="713232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FNDCT em Movimento · protótipo de demonstração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0698480" y="6473952"/>
            <a:ext cx="82296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 / 20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58368" y="822960"/>
            <a:ext cx="10881360" cy="8595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092E5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que é fictício e está declarado</a:t>
            </a:r>
            <a:endParaRPr lang="en-US" sz="3600" dirty="0"/>
          </a:p>
        </p:txBody>
      </p:sp>
      <p:sp>
        <p:nvSpPr>
          <p:cNvPr id="9" name="Shape 7"/>
          <p:cNvSpPr/>
          <p:nvPr/>
        </p:nvSpPr>
        <p:spPr>
          <a:xfrm>
            <a:off x="658368" y="1783080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1837944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1298448" y="1764792"/>
            <a:ext cx="10241280" cy="758952"/>
          </a:xfrm>
          <a:prstGeom prst="rect">
            <a:avLst/>
          </a:prstGeom>
          <a:solidFill>
            <a:srgbClr val="EAF2F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600200" y="1892808"/>
            <a:ext cx="9491472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Casos fictícios canônicos, identificados em tela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658368" y="2788920"/>
            <a:ext cx="438912" cy="438912"/>
          </a:xfrm>
          <a:prstGeom prst="ellipse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8368" y="2843784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1298448" y="2770632"/>
            <a:ext cx="10241280" cy="758952"/>
          </a:xfrm>
          <a:prstGeom prst="rect">
            <a:avLst/>
          </a:prstGeom>
          <a:solidFill>
            <a:srgbClr val="EAF6E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600200" y="2898648"/>
            <a:ext cx="9491472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Histórias de impacto fictícias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658368" y="3794760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58368" y="3849624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1298448" y="3776472"/>
            <a:ext cx="10241280" cy="758952"/>
          </a:xfrm>
          <a:prstGeom prst="rect">
            <a:avLst/>
          </a:prstGeom>
          <a:solidFill>
            <a:srgbClr val="EAF2F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600200" y="3904488"/>
            <a:ext cx="9491472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Imagens de pessoas geradas por IA, sem retratar pessoas reais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658368" y="4800600"/>
            <a:ext cx="438912" cy="438912"/>
          </a:xfrm>
          <a:prstGeom prst="ellipse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58368" y="4855464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1298448" y="4782312"/>
            <a:ext cx="10241280" cy="758952"/>
          </a:xfrm>
          <a:prstGeom prst="rect">
            <a:avLst/>
          </a:prstGeom>
          <a:solidFill>
            <a:srgbClr val="EAF6E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600200" y="4910328"/>
            <a:ext cx="9491472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Ações do plano, respostas do Pergunte e formatos do kit como exemplos de preenchimento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658368" y="5998464"/>
            <a:ext cx="10744200" cy="31089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b">
            <a:normAutofit/>
          </a:bodyPr>
          <a:lstStyle/>
          <a:p>
            <a:pPr indent="0" marL="0">
              <a:buNone/>
            </a:pPr>
            <a:r>
              <a:rPr lang="en-US" sz="1200" i="1" dirty="0">
                <a:solidFill>
                  <a:srgbClr val="5263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Regra editorial: nenhum campo recebe informação não verificada. Sem fonte, a tela mostra [CONTEÚDO A VALIDAR].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059936" y="0"/>
            <a:ext cx="4069080" cy="91440"/>
          </a:xfrm>
          <a:prstGeom prst="rect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129016" y="0"/>
            <a:ext cx="4069080" cy="91440"/>
          </a:xfrm>
          <a:prstGeom prst="rect">
            <a:avLst/>
          </a:prstGeom>
          <a:solidFill>
            <a:srgbClr val="FFCD0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457200"/>
            <a:ext cx="81381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351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ACESSIBILIDADE, PRIVACIDADE E LGPD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875520" y="457200"/>
            <a:ext cx="164592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5263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de 2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58368" y="6473952"/>
            <a:ext cx="713232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FNDCT em Movimento · protótipo de demonstração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0698480" y="6473952"/>
            <a:ext cx="82296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 / 20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58368" y="822960"/>
            <a:ext cx="10881360" cy="8595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092E5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Requisitos de aceite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658368" y="1764792"/>
            <a:ext cx="3454298" cy="4142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58368" y="1764792"/>
            <a:ext cx="73152" cy="4142232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14400" y="2020824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4400" y="2075688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481328" y="1984248"/>
            <a:ext cx="2375306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WCAG 2.2 AA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932688" y="2697480"/>
            <a:ext cx="2905658" cy="302666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Contraste verificado, alternativa em tabela para gráficos e legendas em vídeo.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4368698" y="1764792"/>
            <a:ext cx="3454298" cy="4142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368698" y="1764792"/>
            <a:ext cx="73152" cy="4142232"/>
          </a:xfrm>
          <a:prstGeom prst="rect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624730" y="2020824"/>
            <a:ext cx="438912" cy="438912"/>
          </a:xfrm>
          <a:prstGeom prst="ellipse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624730" y="2075688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191658" y="1984248"/>
            <a:ext cx="2375306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Teclado</a:t>
            </a:r>
            <a:endParaRPr lang="en-US" sz="1900" dirty="0"/>
          </a:p>
        </p:txBody>
      </p:sp>
      <p:sp>
        <p:nvSpPr>
          <p:cNvPr id="21" name="Text 19"/>
          <p:cNvSpPr/>
          <p:nvPr/>
        </p:nvSpPr>
        <p:spPr>
          <a:xfrm>
            <a:off x="4643018" y="2697480"/>
            <a:ext cx="2905658" cy="302666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Abas seguem o padrão APG: roving tabindex, setas, Home e End.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8079029" y="1764792"/>
            <a:ext cx="3454298" cy="4142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079029" y="1764792"/>
            <a:ext cx="73152" cy="4142232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335061" y="2020824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35061" y="2075688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8901989" y="1984248"/>
            <a:ext cx="2375306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Movimento e voz</a:t>
            </a:r>
            <a:endParaRPr lang="en-US" sz="1900" dirty="0"/>
          </a:p>
        </p:txBody>
      </p:sp>
      <p:sp>
        <p:nvSpPr>
          <p:cNvPr id="27" name="Text 25"/>
          <p:cNvSpPr/>
          <p:nvPr/>
        </p:nvSpPr>
        <p:spPr>
          <a:xfrm>
            <a:off x="8353349" y="2697480"/>
            <a:ext cx="2905658" cy="302666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Respeito a prefers-reduced-motion e narração pela voz do navegador.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059936" y="0"/>
            <a:ext cx="4069080" cy="91440"/>
          </a:xfrm>
          <a:prstGeom prst="rect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129016" y="0"/>
            <a:ext cx="4069080" cy="91440"/>
          </a:xfrm>
          <a:prstGeom prst="rect">
            <a:avLst/>
          </a:prstGeom>
          <a:solidFill>
            <a:srgbClr val="FFCD0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457200"/>
            <a:ext cx="81381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351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ACESSIBILIDADE, PRIVACIDADE E LGPD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875520" y="457200"/>
            <a:ext cx="164592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5263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de 2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58368" y="6473952"/>
            <a:ext cx="713232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FNDCT em Movimento · protótipo de demonstração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0698480" y="6473952"/>
            <a:ext cx="82296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 / 20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58368" y="822960"/>
            <a:ext cx="10881360" cy="8595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092E5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Requisitos de aceite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658368" y="1764792"/>
            <a:ext cx="3454298" cy="4142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58368" y="1764792"/>
            <a:ext cx="73152" cy="4142232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14400" y="2020824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4400" y="2075688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481328" y="1984248"/>
            <a:ext cx="2375306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Sem dados pessoais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932688" y="2697480"/>
            <a:ext cx="2905658" cy="302666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Sem cadastro, CPF, telefone ou conversas; favoritos ficam só no navegador.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4368698" y="1764792"/>
            <a:ext cx="3454298" cy="4142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368698" y="1764792"/>
            <a:ext cx="73152" cy="4142232"/>
          </a:xfrm>
          <a:prstGeom prst="rect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624730" y="2020824"/>
            <a:ext cx="438912" cy="438912"/>
          </a:xfrm>
          <a:prstGeom prst="ellipse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624730" y="2075688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191658" y="1984248"/>
            <a:ext cx="2375306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Chaves protegidas</a:t>
            </a:r>
            <a:endParaRPr lang="en-US" sz="1900" dirty="0"/>
          </a:p>
        </p:txBody>
      </p:sp>
      <p:sp>
        <p:nvSpPr>
          <p:cNvPr id="21" name="Text 19"/>
          <p:cNvSpPr/>
          <p:nvPr/>
        </p:nvSpPr>
        <p:spPr>
          <a:xfrm>
            <a:off x="4643018" y="2697480"/>
            <a:ext cx="2905658" cy="302666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Chamadas de IA acontecem no servidor; nenhuma credencial no código.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059936" y="0"/>
            <a:ext cx="4069080" cy="91440"/>
          </a:xfrm>
          <a:prstGeom prst="rect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129016" y="0"/>
            <a:ext cx="4069080" cy="91440"/>
          </a:xfrm>
          <a:prstGeom prst="rect">
            <a:avLst/>
          </a:prstGeom>
          <a:solidFill>
            <a:srgbClr val="FFCD0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457200"/>
            <a:ext cx="81381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351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TECNOLOGIA E PORTABILIDADE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875520" y="457200"/>
            <a:ext cx="164592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5263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de 2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58368" y="6473952"/>
            <a:ext cx="713232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FNDCT em Movimento · protótipo de demonstração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0698480" y="6473952"/>
            <a:ext cx="82296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17 / 20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58368" y="822960"/>
            <a:ext cx="10881360" cy="8595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092E5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Simples de manter, fácil de levar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658368" y="1783080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1837944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298448" y="1764792"/>
            <a:ext cx="10241280" cy="758952"/>
          </a:xfrm>
          <a:prstGeom prst="rect">
            <a:avLst/>
          </a:prstGeom>
          <a:solidFill>
            <a:srgbClr val="EAF2F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600200" y="1892808"/>
            <a:ext cx="9491472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TanStack Start com React e Vite, em TypeScript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658368" y="2788920"/>
            <a:ext cx="438912" cy="438912"/>
          </a:xfrm>
          <a:prstGeom prst="ellipse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8368" y="2843784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1298448" y="2770632"/>
            <a:ext cx="10241280" cy="758952"/>
          </a:xfrm>
          <a:prstGeom prst="rect">
            <a:avLst/>
          </a:prstGeom>
          <a:solidFill>
            <a:srgbClr val="EAF6E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600200" y="2898648"/>
            <a:ext cx="9491472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Tailwind CSS com tokens semânticos; DM Serif Display e Fira Sans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658368" y="3794760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58368" y="3849624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1298448" y="3776472"/>
            <a:ext cx="10241280" cy="758952"/>
          </a:xfrm>
          <a:prstGeom prst="rect">
            <a:avLst/>
          </a:prstGeom>
          <a:solidFill>
            <a:srgbClr val="EAF2F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600200" y="3904488"/>
            <a:ext cx="9491472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Paleta institucional gov.br: azul, verde e amarelo</a:t>
            </a:r>
            <a:endParaRPr lang="en-US" sz="1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059936" y="0"/>
            <a:ext cx="4069080" cy="91440"/>
          </a:xfrm>
          <a:prstGeom prst="rect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129016" y="0"/>
            <a:ext cx="4069080" cy="91440"/>
          </a:xfrm>
          <a:prstGeom prst="rect">
            <a:avLst/>
          </a:prstGeom>
          <a:solidFill>
            <a:srgbClr val="FFCD0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457200"/>
            <a:ext cx="81381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351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TECNOLOGIA E PORTABILIDADE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875520" y="457200"/>
            <a:ext cx="164592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5263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de 2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58368" y="6473952"/>
            <a:ext cx="713232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FNDCT em Movimento · protótipo de demonstração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0698480" y="6473952"/>
            <a:ext cx="82296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 / 20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58368" y="822960"/>
            <a:ext cx="10881360" cy="8595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092E5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Simples de manter, fácil de levar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658368" y="1783080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1837944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298448" y="1764792"/>
            <a:ext cx="10241280" cy="758952"/>
          </a:xfrm>
          <a:prstGeom prst="rect">
            <a:avLst/>
          </a:prstGeom>
          <a:solidFill>
            <a:srgbClr val="EAF2F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600200" y="1892808"/>
            <a:ext cx="9491472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Conteúdo estático em src/data, editável por equipe não técnica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658368" y="2788920"/>
            <a:ext cx="438912" cy="438912"/>
          </a:xfrm>
          <a:prstGeom prst="ellipse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8368" y="2843784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1298448" y="2770632"/>
            <a:ext cx="10241280" cy="758952"/>
          </a:xfrm>
          <a:prstGeom prst="rect">
            <a:avLst/>
          </a:prstGeom>
          <a:solidFill>
            <a:srgbClr val="EAF6E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600200" y="2898648"/>
            <a:ext cx="9491472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Funções de servidor apenas para as chamadas de IA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658368" y="3794760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58368" y="3849624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1298448" y="3776472"/>
            <a:ext cx="10241280" cy="758952"/>
          </a:xfrm>
          <a:prstGeom prst="rect">
            <a:avLst/>
          </a:prstGeom>
          <a:solidFill>
            <a:srgbClr val="EAF2F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600200" y="3904488"/>
            <a:ext cx="9491472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Projeto exportável para GitHub e hospedável em outro provedor sem mudar código</a:t>
            </a:r>
            <a:endParaRPr lang="en-US" sz="1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92E5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059936" y="0"/>
            <a:ext cx="4069080" cy="91440"/>
          </a:xfrm>
          <a:prstGeom prst="rect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129016" y="0"/>
            <a:ext cx="4069080" cy="91440"/>
          </a:xfrm>
          <a:prstGeom prst="rect">
            <a:avLst/>
          </a:prstGeom>
          <a:solidFill>
            <a:srgbClr val="FFCD0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457200"/>
            <a:ext cx="81381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FCD0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PRÓXIMOS PASSOS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875520" y="457200"/>
            <a:ext cx="164592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de 2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58368" y="6473952"/>
            <a:ext cx="713232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B9CC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FNDCT em Movimento · protótipo de demonstração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0698480" y="6473952"/>
            <a:ext cx="82296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000" dirty="0">
                <a:solidFill>
                  <a:srgbClr val="B9CC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19 / 20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58368" y="822960"/>
            <a:ext cx="10881360" cy="8595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que falta para a versão institucional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658368" y="1783080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1837944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298448" y="1764792"/>
            <a:ext cx="10241280" cy="758952"/>
          </a:xfrm>
          <a:prstGeom prst="rect">
            <a:avLst/>
          </a:prstGeom>
          <a:solidFill>
            <a:srgbClr val="EAF2F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600200" y="1892808"/>
            <a:ext cx="9491472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Receber relatórios e bases oficiais e definir o período analisado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658368" y="2788920"/>
            <a:ext cx="438912" cy="438912"/>
          </a:xfrm>
          <a:prstGeom prst="ellipse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8368" y="2843784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1298448" y="2770632"/>
            <a:ext cx="10241280" cy="758952"/>
          </a:xfrm>
          <a:prstGeom prst="rect">
            <a:avLst/>
          </a:prstGeom>
          <a:solidFill>
            <a:srgbClr val="EAF6E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600200" y="2898648"/>
            <a:ext cx="9491472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Validar casos reais e substituir os demonstrativos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658368" y="3794760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58368" y="3849624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1298448" y="3776472"/>
            <a:ext cx="10241280" cy="758952"/>
          </a:xfrm>
          <a:prstGeom prst="rect">
            <a:avLst/>
          </a:prstGeom>
          <a:solidFill>
            <a:srgbClr val="EAF2F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600200" y="3904488"/>
            <a:ext cx="9491472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Obter autorização de uso de imagens, depoimentos e nomes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658368" y="5998464"/>
            <a:ext cx="10744200" cy="31089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b">
            <a:normAutofit/>
          </a:bodyPr>
          <a:lstStyle/>
          <a:p>
            <a:pPr indent="0" marL="0">
              <a:buNone/>
            </a:pPr>
            <a:r>
              <a:rPr lang="en-US" sz="1200" i="1" dirty="0">
                <a:solidFill>
                  <a:srgbClr val="C9D7E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Documento de referência: docs/README.md, atualizado em 26/08/2026.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059936" y="0"/>
            <a:ext cx="4069080" cy="91440"/>
          </a:xfrm>
          <a:prstGeom prst="rect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129016" y="0"/>
            <a:ext cx="4069080" cy="91440"/>
          </a:xfrm>
          <a:prstGeom prst="rect">
            <a:avLst/>
          </a:prstGeom>
          <a:solidFill>
            <a:srgbClr val="FFCD0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457200"/>
            <a:ext cx="81381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351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OBJETIVO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58368" y="6473952"/>
            <a:ext cx="713232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FNDCT em Movimento · protótipo de demonstração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0698480" y="6473952"/>
            <a:ext cx="82296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/ 20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58368" y="822960"/>
            <a:ext cx="10881360" cy="8595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092E5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Tornar visível o que o fundo constrói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658368" y="1737360"/>
            <a:ext cx="6217920" cy="2240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23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Transformar o relatório institucional em uma experiência digital que torne compreensível, verificável e reconhecível a contribuição do FNDCT para as capacidades científicas e tecnológicas do país.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7360920" y="1719072"/>
            <a:ext cx="4096512" cy="3886200"/>
          </a:xfrm>
          <a:prstGeom prst="rect">
            <a:avLst/>
          </a:prstGeom>
          <a:solidFill>
            <a:srgbClr val="EAF6EC"/>
          </a:solidFill>
          <a:ln w="12700">
            <a:solidFill>
              <a:srgbClr val="CBE3C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662672" y="2066544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662672" y="2121408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8275320" y="2029968"/>
            <a:ext cx="2788920" cy="8412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Explicar em linguagem simples, conforme o Decreto nº 11.719/2024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7662672" y="3118104"/>
            <a:ext cx="438912" cy="438912"/>
          </a:xfrm>
          <a:prstGeom prst="ellipse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662672" y="3172968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275320" y="3081528"/>
            <a:ext cx="2788920" cy="8412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Mostrar resultados concretos sem atribuir mérito exclusivo ao fundo</a:t>
            </a:r>
            <a:endParaRPr lang="en-US" sz="1700" dirty="0"/>
          </a:p>
        </p:txBody>
      </p:sp>
      <p:sp>
        <p:nvSpPr>
          <p:cNvPr id="17" name="Shape 15"/>
          <p:cNvSpPr/>
          <p:nvPr/>
        </p:nvSpPr>
        <p:spPr>
          <a:xfrm>
            <a:off x="7662672" y="4169664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662672" y="4224528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8275320" y="4133088"/>
            <a:ext cx="2788920" cy="8412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Dar rastreabilidade a cada número publicado</a:t>
            </a:r>
            <a:endParaRPr lang="en-US" sz="17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92E5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059936" y="0"/>
            <a:ext cx="4069080" cy="91440"/>
          </a:xfrm>
          <a:prstGeom prst="rect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129016" y="0"/>
            <a:ext cx="4069080" cy="91440"/>
          </a:xfrm>
          <a:prstGeom prst="rect">
            <a:avLst/>
          </a:prstGeom>
          <a:solidFill>
            <a:srgbClr val="FFCD0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457200"/>
            <a:ext cx="81381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FCD0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PRÓXIMOS PASSOS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875520" y="457200"/>
            <a:ext cx="164592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de 2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58368" y="6473952"/>
            <a:ext cx="713232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B9CC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FNDCT em Movimento · protótipo de demonstração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0698480" y="6473952"/>
            <a:ext cx="82296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000" dirty="0">
                <a:solidFill>
                  <a:srgbClr val="B9CC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 / 20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58368" y="822960"/>
            <a:ext cx="10881360" cy="8595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que falta para a versão institucional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658368" y="1783080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1837944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298448" y="1764792"/>
            <a:ext cx="10241280" cy="758952"/>
          </a:xfrm>
          <a:prstGeom prst="rect">
            <a:avLst/>
          </a:prstGeom>
          <a:solidFill>
            <a:srgbClr val="EAF2F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600200" y="1892808"/>
            <a:ext cx="9491472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Definir instituições creditadas, marca, domínio e hospedagem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658368" y="2788920"/>
            <a:ext cx="438912" cy="438912"/>
          </a:xfrm>
          <a:prstGeom prst="ellipse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8368" y="2843784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1298448" y="2770632"/>
            <a:ext cx="10241280" cy="758952"/>
          </a:xfrm>
          <a:prstGeom prst="rect">
            <a:avLst/>
          </a:prstGeom>
          <a:solidFill>
            <a:srgbClr val="EAF6E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600200" y="2898648"/>
            <a:ext cx="9491472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Testar com leitor de tela e fazer avaliação externa de acessibilidade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658368" y="3794760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58368" y="3849624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1298448" y="3776472"/>
            <a:ext cx="10241280" cy="758952"/>
          </a:xfrm>
          <a:prstGeom prst="rect">
            <a:avLst/>
          </a:prstGeom>
          <a:solidFill>
            <a:srgbClr val="EAF2F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600200" y="3904488"/>
            <a:ext cx="9491472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Definir a equipe responsável pela operação editorial após a entrega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658368" y="5998464"/>
            <a:ext cx="10744200" cy="31089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b">
            <a:normAutofit/>
          </a:bodyPr>
          <a:lstStyle/>
          <a:p>
            <a:pPr indent="0" marL="0">
              <a:buNone/>
            </a:pPr>
            <a:r>
              <a:rPr lang="en-US" sz="1200" i="1" dirty="0">
                <a:solidFill>
                  <a:srgbClr val="C9D7E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Documento de referência: docs/README.md, atualizado em 26/08/2026.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059936" y="0"/>
            <a:ext cx="4069080" cy="91440"/>
          </a:xfrm>
          <a:prstGeom prst="rect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129016" y="0"/>
            <a:ext cx="4069080" cy="91440"/>
          </a:xfrm>
          <a:prstGeom prst="rect">
            <a:avLst/>
          </a:prstGeom>
          <a:solidFill>
            <a:srgbClr val="FFCD0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457200"/>
            <a:ext cx="81381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351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OBJETIVOS ESPECÍFICOS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875520" y="457200"/>
            <a:ext cx="164592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5263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de 2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58368" y="6473952"/>
            <a:ext cx="713232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FNDCT em Movimento · protótipo de demonstração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0698480" y="6473952"/>
            <a:ext cx="82296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/ 20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58368" y="822960"/>
            <a:ext cx="10881360" cy="8595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092E5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Seis compromissos do produto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658368" y="1764792"/>
            <a:ext cx="3454298" cy="4142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58368" y="1764792"/>
            <a:ext cx="73152" cy="4142232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14400" y="2020824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4400" y="2075688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481328" y="1984248"/>
            <a:ext cx="2375306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Compreender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932688" y="2697480"/>
            <a:ext cx="2905658" cy="302666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Explicar o fundo em linguagem simples, para qualquer pessoa.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4368698" y="1764792"/>
            <a:ext cx="3454298" cy="4142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368698" y="1764792"/>
            <a:ext cx="73152" cy="4142232"/>
          </a:xfrm>
          <a:prstGeom prst="rect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624730" y="2020824"/>
            <a:ext cx="438912" cy="438912"/>
          </a:xfrm>
          <a:prstGeom prst="ellipse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624730" y="2075688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191658" y="1984248"/>
            <a:ext cx="2375306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Comprovar</a:t>
            </a:r>
            <a:endParaRPr lang="en-US" sz="1900" dirty="0"/>
          </a:p>
        </p:txBody>
      </p:sp>
      <p:sp>
        <p:nvSpPr>
          <p:cNvPr id="21" name="Text 19"/>
          <p:cNvSpPr/>
          <p:nvPr/>
        </p:nvSpPr>
        <p:spPr>
          <a:xfrm>
            <a:off x="4643018" y="2697480"/>
            <a:ext cx="2905658" cy="302666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Unidade, período, território, fonte e data de acesso em cada número.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8079029" y="1764792"/>
            <a:ext cx="3454298" cy="4142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079029" y="1764792"/>
            <a:ext cx="73152" cy="4142232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335061" y="2020824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35061" y="2075688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8901989" y="1984248"/>
            <a:ext cx="2375306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Reconhecer</a:t>
            </a:r>
            <a:endParaRPr lang="en-US" sz="1900" dirty="0"/>
          </a:p>
        </p:txBody>
      </p:sp>
      <p:sp>
        <p:nvSpPr>
          <p:cNvPr id="27" name="Text 25"/>
          <p:cNvSpPr/>
          <p:nvPr/>
        </p:nvSpPr>
        <p:spPr>
          <a:xfrm>
            <a:off x="8353349" y="2697480"/>
            <a:ext cx="2905658" cy="302666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Resultados concretos, com limite de atribuição declarado.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059936" y="0"/>
            <a:ext cx="4069080" cy="91440"/>
          </a:xfrm>
          <a:prstGeom prst="rect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129016" y="0"/>
            <a:ext cx="4069080" cy="91440"/>
          </a:xfrm>
          <a:prstGeom prst="rect">
            <a:avLst/>
          </a:prstGeom>
          <a:solidFill>
            <a:srgbClr val="FFCD0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457200"/>
            <a:ext cx="81381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351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OBJETIVOS ESPECÍFICOS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875520" y="457200"/>
            <a:ext cx="164592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5263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de 2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58368" y="6473952"/>
            <a:ext cx="713232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FNDCT em Movimento · protótipo de demonstração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0698480" y="6473952"/>
            <a:ext cx="82296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 / 20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58368" y="822960"/>
            <a:ext cx="10881360" cy="8595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092E5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Seis compromissos do produto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658368" y="1764792"/>
            <a:ext cx="3454298" cy="4142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58368" y="1764792"/>
            <a:ext cx="73152" cy="4142232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14400" y="2020824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4400" y="2075688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481328" y="1984248"/>
            <a:ext cx="2375306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Dar rosto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932688" y="2697480"/>
            <a:ext cx="2905658" cy="302666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Recortes de gênero, raça/cor, povos indígenas, PCD, idade e região.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4368698" y="1764792"/>
            <a:ext cx="3454298" cy="4142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368698" y="1764792"/>
            <a:ext cx="73152" cy="4142232"/>
          </a:xfrm>
          <a:prstGeom prst="rect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624730" y="2020824"/>
            <a:ext cx="438912" cy="438912"/>
          </a:xfrm>
          <a:prstGeom prst="ellipse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624730" y="2075688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191658" y="1984248"/>
            <a:ext cx="2375306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Dar continuidade</a:t>
            </a:r>
            <a:endParaRPr lang="en-US" sz="1900" dirty="0"/>
          </a:p>
        </p:txBody>
      </p:sp>
      <p:sp>
        <p:nvSpPr>
          <p:cNvPr id="21" name="Text 19"/>
          <p:cNvSpPr/>
          <p:nvPr/>
        </p:nvSpPr>
        <p:spPr>
          <a:xfrm>
            <a:off x="4643018" y="2697480"/>
            <a:ext cx="2905658" cy="302666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Ligar o balanço 2023-2026 à ENCTI 2026-2030 e às missões da NIB.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8079029" y="1764792"/>
            <a:ext cx="3454298" cy="4142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079029" y="1764792"/>
            <a:ext cx="73152" cy="4142232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335061" y="2020824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35061" y="2075688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8901989" y="1984248"/>
            <a:ext cx="2375306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Difundir</a:t>
            </a:r>
            <a:endParaRPr lang="en-US" sz="1900" dirty="0"/>
          </a:p>
        </p:txBody>
      </p:sp>
      <p:sp>
        <p:nvSpPr>
          <p:cNvPr id="27" name="Text 25"/>
          <p:cNvSpPr/>
          <p:nvPr/>
        </p:nvSpPr>
        <p:spPr>
          <a:xfrm>
            <a:off x="8353349" y="2697480"/>
            <a:ext cx="2905658" cy="302666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pronto para divulgação e enfrentamento da desinformação.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059936" y="0"/>
            <a:ext cx="4069080" cy="91440"/>
          </a:xfrm>
          <a:prstGeom prst="rect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129016" y="0"/>
            <a:ext cx="4069080" cy="91440"/>
          </a:xfrm>
          <a:prstGeom prst="rect">
            <a:avLst/>
          </a:prstGeom>
          <a:solidFill>
            <a:srgbClr val="FFCD0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457200"/>
            <a:ext cx="81381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351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ESTRATÉGIA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875520" y="457200"/>
            <a:ext cx="164592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5263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de 2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58368" y="6473952"/>
            <a:ext cx="713232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FNDCT em Movimento · protótipo de demonstração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0698480" y="6473952"/>
            <a:ext cx="82296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/ 20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58368" y="822960"/>
            <a:ext cx="10881360" cy="8595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092E5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Editorial antes de tecnológico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658368" y="1764792"/>
            <a:ext cx="3454298" cy="4142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58368" y="1764792"/>
            <a:ext cx="73152" cy="4142232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14400" y="2020824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4400" y="2075688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481328" y="1984248"/>
            <a:ext cx="2375306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Relatório que se lê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932688" y="2697480"/>
            <a:ext cx="2905658" cy="302666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Cada página responde a uma pergunta do público, sem virar painel de indicadores.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4368698" y="1764792"/>
            <a:ext cx="3454298" cy="4142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368698" y="1764792"/>
            <a:ext cx="73152" cy="4142232"/>
          </a:xfrm>
          <a:prstGeom prst="rect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624730" y="2020824"/>
            <a:ext cx="438912" cy="438912"/>
          </a:xfrm>
          <a:prstGeom prst="ellipse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624730" y="2075688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191658" y="1984248"/>
            <a:ext cx="2375306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Rigor com humildade</a:t>
            </a:r>
            <a:endParaRPr lang="en-US" sz="1900" dirty="0"/>
          </a:p>
        </p:txBody>
      </p:sp>
      <p:sp>
        <p:nvSpPr>
          <p:cNvPr id="21" name="Text 19"/>
          <p:cNvSpPr/>
          <p:nvPr/>
        </p:nvSpPr>
        <p:spPr>
          <a:xfrm>
            <a:off x="4643018" y="2697480"/>
            <a:ext cx="2905658" cy="302666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Sem fonte validada, a interface mostra [CONTEÚDO A VALIDAR].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8079029" y="1764792"/>
            <a:ext cx="3454298" cy="4142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079029" y="1764792"/>
            <a:ext cx="73152" cy="4142232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335061" y="2020824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35061" y="2075688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8901989" y="1984248"/>
            <a:ext cx="2375306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Limite explícito</a:t>
            </a:r>
            <a:endParaRPr lang="en-US" sz="1900" dirty="0"/>
          </a:p>
        </p:txBody>
      </p:sp>
      <p:sp>
        <p:nvSpPr>
          <p:cNvPr id="27" name="Text 25"/>
          <p:cNvSpPr/>
          <p:nvPr/>
        </p:nvSpPr>
        <p:spPr>
          <a:xfrm>
            <a:off x="8353349" y="2697480"/>
            <a:ext cx="2905658" cy="302666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Cada caso declara a etapa apoiada e os fatores externos do resultado.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059936" y="0"/>
            <a:ext cx="4069080" cy="91440"/>
          </a:xfrm>
          <a:prstGeom prst="rect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129016" y="0"/>
            <a:ext cx="4069080" cy="91440"/>
          </a:xfrm>
          <a:prstGeom prst="rect">
            <a:avLst/>
          </a:prstGeom>
          <a:solidFill>
            <a:srgbClr val="FFCD0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457200"/>
            <a:ext cx="81381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351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ESTRATÉGIA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875520" y="457200"/>
            <a:ext cx="164592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5263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de 2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58368" y="6473952"/>
            <a:ext cx="713232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FNDCT em Movimento · protótipo de demonstração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0698480" y="6473952"/>
            <a:ext cx="82296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/ 20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58368" y="822960"/>
            <a:ext cx="10881360" cy="8595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092E5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Editorial antes de tecnológico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658368" y="1764792"/>
            <a:ext cx="3454298" cy="4142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58368" y="1764792"/>
            <a:ext cx="73152" cy="4142232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14400" y="2020824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4400" y="2075688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481328" y="1984248"/>
            <a:ext cx="2375306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Acessibilidade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932688" y="2697480"/>
            <a:ext cx="2905658" cy="302666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WCAG 2.2 AA, linguagem simples, narração em áudio e tabela para todo gráfico.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4368698" y="1764792"/>
            <a:ext cx="3454298" cy="4142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368698" y="1764792"/>
            <a:ext cx="73152" cy="4142232"/>
          </a:xfrm>
          <a:prstGeom prst="rect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624730" y="2020824"/>
            <a:ext cx="438912" cy="438912"/>
          </a:xfrm>
          <a:prstGeom prst="ellipse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624730" y="2075688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191658" y="1984248"/>
            <a:ext cx="2375306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Portabilidade</a:t>
            </a:r>
            <a:endParaRPr lang="en-US" sz="1900" dirty="0"/>
          </a:p>
        </p:txBody>
      </p:sp>
      <p:sp>
        <p:nvSpPr>
          <p:cNvPr id="21" name="Text 19"/>
          <p:cNvSpPr/>
          <p:nvPr/>
        </p:nvSpPr>
        <p:spPr>
          <a:xfrm>
            <a:off x="4643018" y="2697480"/>
            <a:ext cx="2905658" cy="302666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Conteúdo estático, sem backend obrigatório, exportável para qualquer hospedagem.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8079029" y="1764792"/>
            <a:ext cx="3454298" cy="4142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079029" y="1764792"/>
            <a:ext cx="73152" cy="4142232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335061" y="2020824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35061" y="2075688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8901989" y="1984248"/>
            <a:ext cx="2375306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Camadas de leitura</a:t>
            </a:r>
            <a:endParaRPr lang="en-US" sz="1900" dirty="0"/>
          </a:p>
        </p:txBody>
      </p:sp>
      <p:sp>
        <p:nvSpPr>
          <p:cNvPr id="27" name="Text 25"/>
          <p:cNvSpPr/>
          <p:nvPr/>
        </p:nvSpPr>
        <p:spPr>
          <a:xfrm>
            <a:off x="8353349" y="2697480"/>
            <a:ext cx="2905658" cy="302666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Capa curta, aprofundamento por grupo e evidência bruta nas fichas.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059936" y="0"/>
            <a:ext cx="4069080" cy="91440"/>
          </a:xfrm>
          <a:prstGeom prst="rect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129016" y="0"/>
            <a:ext cx="4069080" cy="91440"/>
          </a:xfrm>
          <a:prstGeom prst="rect">
            <a:avLst/>
          </a:prstGeom>
          <a:solidFill>
            <a:srgbClr val="FFCD0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457200"/>
            <a:ext cx="81381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351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ARQUITETURA DA INFORMAÇÃO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58368" y="6473952"/>
            <a:ext cx="713232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FNDCT em Movimento · protótipo de demonstração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0698480" y="6473952"/>
            <a:ext cx="82296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/ 20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58368" y="822960"/>
            <a:ext cx="10881360" cy="8595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092E5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Cinco grupos temáticos</a:t>
            </a:r>
            <a:endParaRPr lang="en-US" sz="3600" dirty="0"/>
          </a:p>
        </p:txBody>
      </p:sp>
      <p:sp>
        <p:nvSpPr>
          <p:cNvPr id="9" name="Shape 7"/>
          <p:cNvSpPr/>
          <p:nvPr/>
        </p:nvSpPr>
        <p:spPr>
          <a:xfrm>
            <a:off x="658368" y="1719072"/>
            <a:ext cx="5248656" cy="117043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1719072"/>
            <a:ext cx="73152" cy="1170432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14400" y="1975104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2029968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481328" y="1938528"/>
            <a:ext cx="4169664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Entender o fundo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932688" y="2651760"/>
            <a:ext cx="4700016" cy="5486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 FNDCT, como funciona, investimento e programas.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6291072" y="1719072"/>
            <a:ext cx="5248656" cy="117043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291072" y="1719072"/>
            <a:ext cx="73152" cy="1170432"/>
          </a:xfrm>
          <a:prstGeom prst="rect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547104" y="1975104"/>
            <a:ext cx="438912" cy="438912"/>
          </a:xfrm>
          <a:prstGeom prst="ellipse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547104" y="2029968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7114032" y="1938528"/>
            <a:ext cx="4169664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 resultados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6565392" y="2651760"/>
            <a:ext cx="4700016" cy="5486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Casos, histórias, território, áreas e o kit No seu dia.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58368" y="3108960"/>
            <a:ext cx="5248656" cy="117043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58368" y="3108960"/>
            <a:ext cx="73152" cy="1170432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14400" y="3364992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14400" y="3419856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1481328" y="3328416"/>
            <a:ext cx="4169664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Quem faz ciência</a:t>
            </a:r>
            <a:endParaRPr lang="en-US" sz="1900" dirty="0"/>
          </a:p>
        </p:txBody>
      </p:sp>
      <p:sp>
        <p:nvSpPr>
          <p:cNvPr id="26" name="Text 24"/>
          <p:cNvSpPr/>
          <p:nvPr/>
        </p:nvSpPr>
        <p:spPr>
          <a:xfrm>
            <a:off x="932688" y="4041648"/>
            <a:ext cx="4700016" cy="5486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Recortes de quem produz CT&amp;I, pessoas e perfis Lattes.</a:t>
            </a:r>
            <a:endParaRPr lang="en-US" sz="1500" dirty="0"/>
          </a:p>
        </p:txBody>
      </p:sp>
      <p:sp>
        <p:nvSpPr>
          <p:cNvPr id="27" name="Shape 25"/>
          <p:cNvSpPr/>
          <p:nvPr/>
        </p:nvSpPr>
        <p:spPr>
          <a:xfrm>
            <a:off x="6291072" y="3108960"/>
            <a:ext cx="5248656" cy="117043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291072" y="3108960"/>
            <a:ext cx="73152" cy="1170432"/>
          </a:xfrm>
          <a:prstGeom prst="rect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547104" y="3364992"/>
            <a:ext cx="438912" cy="438912"/>
          </a:xfrm>
          <a:prstGeom prst="ellipse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547104" y="3419856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7114032" y="3328416"/>
            <a:ext cx="4169664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Confiar e verificar</a:t>
            </a:r>
            <a:endParaRPr lang="en-US" sz="1900" dirty="0"/>
          </a:p>
        </p:txBody>
      </p:sp>
      <p:sp>
        <p:nvSpPr>
          <p:cNvPr id="32" name="Text 30"/>
          <p:cNvSpPr/>
          <p:nvPr/>
        </p:nvSpPr>
        <p:spPr>
          <a:xfrm>
            <a:off x="6565392" y="4041648"/>
            <a:ext cx="4700016" cy="5486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Dados, glossário, método, acessibilidade e imprensa.</a:t>
            </a:r>
            <a:endParaRPr lang="en-US" sz="1500" dirty="0"/>
          </a:p>
        </p:txBody>
      </p:sp>
      <p:sp>
        <p:nvSpPr>
          <p:cNvPr id="33" name="Shape 31"/>
          <p:cNvSpPr/>
          <p:nvPr/>
        </p:nvSpPr>
        <p:spPr>
          <a:xfrm>
            <a:off x="3474720" y="4498848"/>
            <a:ext cx="5248656" cy="117043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3474720" y="4498848"/>
            <a:ext cx="73152" cy="1170432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3730752" y="4754880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730752" y="4809744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500" dirty="0"/>
          </a:p>
        </p:txBody>
      </p:sp>
      <p:sp>
        <p:nvSpPr>
          <p:cNvPr id="37" name="Text 35"/>
          <p:cNvSpPr/>
          <p:nvPr/>
        </p:nvSpPr>
        <p:spPr>
          <a:xfrm>
            <a:off x="4297680" y="4718304"/>
            <a:ext cx="4169664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Continuidade e participação</a:t>
            </a:r>
            <a:endParaRPr lang="en-US" sz="1900" dirty="0"/>
          </a:p>
        </p:txBody>
      </p:sp>
      <p:sp>
        <p:nvSpPr>
          <p:cNvPr id="38" name="Text 36"/>
          <p:cNvSpPr/>
          <p:nvPr/>
        </p:nvSpPr>
        <p:spPr>
          <a:xfrm>
            <a:off x="3749040" y="5431536"/>
            <a:ext cx="4700016" cy="5486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ENCTI, conexões, unidades do MCTI e ecossistema.</a:t>
            </a:r>
            <a:endParaRPr lang="en-US" sz="1500" dirty="0"/>
          </a:p>
        </p:txBody>
      </p:sp>
      <p:sp>
        <p:nvSpPr>
          <p:cNvPr id="39" name="Text 37"/>
          <p:cNvSpPr/>
          <p:nvPr/>
        </p:nvSpPr>
        <p:spPr>
          <a:xfrm>
            <a:off x="658368" y="5998464"/>
            <a:ext cx="10744200" cy="31089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b">
            <a:normAutofit/>
          </a:bodyPr>
          <a:lstStyle/>
          <a:p>
            <a:pPr indent="0" marL="0">
              <a:buNone/>
            </a:pPr>
            <a:r>
              <a:rPr lang="en-US" sz="1200" i="1" dirty="0">
                <a:solidFill>
                  <a:srgbClr val="5263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Áreas internas e protótipos ficam fora da navegação pública, com noindex.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059936" y="0"/>
            <a:ext cx="4069080" cy="91440"/>
          </a:xfrm>
          <a:prstGeom prst="rect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129016" y="0"/>
            <a:ext cx="4069080" cy="91440"/>
          </a:xfrm>
          <a:prstGeom prst="rect">
            <a:avLst/>
          </a:prstGeom>
          <a:solidFill>
            <a:srgbClr val="FFCD0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457200"/>
            <a:ext cx="81381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351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 QUE ESTÁ PREVISTO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875520" y="457200"/>
            <a:ext cx="164592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5263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de 2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58368" y="6473952"/>
            <a:ext cx="713232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FNDCT em Movimento · protótipo de demonstração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0698480" y="6473952"/>
            <a:ext cx="82296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/ 20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58368" y="822960"/>
            <a:ext cx="10881360" cy="8595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092E5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Conteúdo da plataforma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658368" y="1764792"/>
            <a:ext cx="3454298" cy="4142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58368" y="1764792"/>
            <a:ext cx="73152" cy="4142232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14400" y="2020824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4400" y="2075688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481328" y="1984248"/>
            <a:ext cx="2375306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Entender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932688" y="2697480"/>
            <a:ext cx="2905658" cy="302666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Explicação em uma frase, vídeo de animação, três passos interativos, caminho do dinheiro, programas e panorama do investimento.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4368698" y="1764792"/>
            <a:ext cx="3454298" cy="4142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368698" y="1764792"/>
            <a:ext cx="73152" cy="4142232"/>
          </a:xfrm>
          <a:prstGeom prst="rect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624730" y="2020824"/>
            <a:ext cx="438912" cy="438912"/>
          </a:xfrm>
          <a:prstGeom prst="ellipse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624730" y="2075688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191658" y="1984248"/>
            <a:ext cx="2375306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 resultados</a:t>
            </a:r>
            <a:endParaRPr lang="en-US" sz="1900" dirty="0"/>
          </a:p>
        </p:txBody>
      </p:sp>
      <p:sp>
        <p:nvSpPr>
          <p:cNvPr id="21" name="Text 19"/>
          <p:cNvSpPr/>
          <p:nvPr/>
        </p:nvSpPr>
        <p:spPr>
          <a:xfrm>
            <a:off x="4643018" y="2697480"/>
            <a:ext cx="2905658" cy="302666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Casos com ficha completa, histórias de impacto, leitura territorial, áreas temáticas e kit editorial.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8079029" y="1764792"/>
            <a:ext cx="3454298" cy="4142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079029" y="1764792"/>
            <a:ext cx="73152" cy="4142232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335061" y="2020824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35061" y="2075688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8901989" y="1984248"/>
            <a:ext cx="2375306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Pessoas</a:t>
            </a:r>
            <a:endParaRPr lang="en-US" sz="1900" dirty="0"/>
          </a:p>
        </p:txBody>
      </p:sp>
      <p:sp>
        <p:nvSpPr>
          <p:cNvPr id="27" name="Text 25"/>
          <p:cNvSpPr/>
          <p:nvPr/>
        </p:nvSpPr>
        <p:spPr>
          <a:xfrm>
            <a:off x="8353349" y="2697480"/>
            <a:ext cx="2905658" cy="302666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Recortes de quem produz ciência, protótipo de perfis Lattes e estado vazio intencional em Pessoas.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059936" y="0"/>
            <a:ext cx="4069080" cy="91440"/>
          </a:xfrm>
          <a:prstGeom prst="rect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129016" y="0"/>
            <a:ext cx="4069080" cy="91440"/>
          </a:xfrm>
          <a:prstGeom prst="rect">
            <a:avLst/>
          </a:prstGeom>
          <a:solidFill>
            <a:srgbClr val="FFCD0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457200"/>
            <a:ext cx="81381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351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 QUE ESTÁ PREVISTO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875520" y="457200"/>
            <a:ext cx="164592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5263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de 2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58368" y="6473952"/>
            <a:ext cx="713232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FNDCT em Movimento · protótipo de demonstração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0698480" y="6473952"/>
            <a:ext cx="82296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r" indent="0" marL="0">
              <a:buNone/>
            </a:pPr>
            <a:r>
              <a:rPr lang="en-US" sz="1000" dirty="0">
                <a:solidFill>
                  <a:srgbClr val="73819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 / 20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58368" y="822960"/>
            <a:ext cx="10881360" cy="8595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092E5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Conteúdo da plataforma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658368" y="1764792"/>
            <a:ext cx="3454298" cy="4142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58368" y="1764792"/>
            <a:ext cx="73152" cy="4142232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14400" y="2020824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4400" y="2075688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481328" y="1984248"/>
            <a:ext cx="2375306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Confiar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932688" y="2697480"/>
            <a:ext cx="2905658" cy="302666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Fichas de evidência, glossário ENCTI e NIB, método, acessibilidade, indicadores do produto e imprensa.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4368698" y="1764792"/>
            <a:ext cx="3454298" cy="4142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368698" y="1764792"/>
            <a:ext cx="73152" cy="4142232"/>
          </a:xfrm>
          <a:prstGeom prst="rect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624730" y="2020824"/>
            <a:ext cx="438912" cy="438912"/>
          </a:xfrm>
          <a:prstGeom prst="ellipse">
            <a:avLst/>
          </a:prstGeom>
          <a:solidFill>
            <a:srgbClr val="1688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624730" y="2075688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191658" y="1984248"/>
            <a:ext cx="2375306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Continuidade</a:t>
            </a:r>
            <a:endParaRPr lang="en-US" sz="1900" dirty="0"/>
          </a:p>
        </p:txBody>
      </p:sp>
      <p:sp>
        <p:nvSpPr>
          <p:cNvPr id="21" name="Text 19"/>
          <p:cNvSpPr/>
          <p:nvPr/>
        </p:nvSpPr>
        <p:spPr>
          <a:xfrm>
            <a:off x="4643018" y="2697480"/>
            <a:ext cx="2905658" cy="302666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Linha do tempo da ENCTI, balanço 2023-2026, hub de conexões, rede do MCTI e busca do ecossistema.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8079029" y="1764792"/>
            <a:ext cx="3454298" cy="4142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B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079029" y="1764792"/>
            <a:ext cx="73152" cy="4142232"/>
          </a:xfrm>
          <a:prstGeom prst="rect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335061" y="2020824"/>
            <a:ext cx="438912" cy="438912"/>
          </a:xfrm>
          <a:prstGeom prst="ellipse">
            <a:avLst/>
          </a:prstGeom>
          <a:solidFill>
            <a:srgbClr val="1351B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35061" y="2075688"/>
            <a:ext cx="438912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8901989" y="1984248"/>
            <a:ext cx="2375306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Interno</a:t>
            </a:r>
            <a:endParaRPr lang="en-US" sz="1900" dirty="0"/>
          </a:p>
        </p:txBody>
      </p:sp>
      <p:sp>
        <p:nvSpPr>
          <p:cNvPr id="27" name="Text 25"/>
          <p:cNvSpPr/>
          <p:nvPr/>
        </p:nvSpPr>
        <p:spPr>
          <a:xfrm>
            <a:off x="8353349" y="2697480"/>
            <a:ext cx="2905658" cy="302666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Plano de comunicação, matriz ENCTI/NIB, campanha 2027 e roadmap de IA em três fases.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FNDCT em Movimento - apresentação da plataforma</dc:title>
  <dc:subject>Objetivo, estratégia, funcionalidades e navegação no MVP</dc:subject>
  <dc:creator>FNDCT em Movimento</dc:creator>
  <cp:lastModifiedBy>FNDCT em Movimento</cp:lastModifiedBy>
  <cp:revision>1</cp:revision>
  <dcterms:created xsi:type="dcterms:W3CDTF">2026-08-26T02:18:46Z</dcterms:created>
  <dcterms:modified xsi:type="dcterms:W3CDTF">2026-08-26T02:18:46Z</dcterms:modified>
</cp:coreProperties>
</file>